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  <p:sldId id="278" r:id="rId16"/>
    <p:sldId id="279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5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8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5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32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6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4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9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8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1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5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1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2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CCD53C-624A-4A22-9E39-67C60CE4F58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78DF-6BB2-43C3-961D-2A45AFA41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04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5823030"/>
            <a:ext cx="9425355" cy="1638300"/>
          </a:xfrm>
        </p:spPr>
        <p:txBody>
          <a:bodyPr>
            <a:noAutofit/>
          </a:bodyPr>
          <a:lstStyle/>
          <a:p>
            <a:pPr algn="ctr"/>
            <a:br>
              <a:rPr lang="ro-RO" sz="2800" b="1" dirty="0">
                <a:latin typeface="Sitka Subheading Semibold" pitchFamily="2" charset="0"/>
              </a:rPr>
            </a:br>
            <a:br>
              <a:rPr lang="ro-RO" sz="2800" b="1" dirty="0">
                <a:latin typeface="Sitka Subheading Semibold" pitchFamily="2" charset="0"/>
              </a:rPr>
            </a:br>
            <a:br>
              <a:rPr lang="ro-RO" sz="2800" b="1" dirty="0">
                <a:latin typeface="Sitka Subheading Semibold" pitchFamily="2" charset="0"/>
              </a:rPr>
            </a:br>
            <a:r>
              <a:rPr lang="en-GB" sz="60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Ateliere</a:t>
            </a:r>
            <a:r>
              <a:rPr lang="en-GB" sz="6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de </a:t>
            </a:r>
            <a:r>
              <a:rPr lang="en-GB" sz="60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pove</a:t>
            </a:r>
            <a:r>
              <a:rPr lang="ro-RO" sz="6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ști simbolice ,,O zi în lumea emoțiilor și a relațiilor”</a:t>
            </a:r>
            <a:br>
              <a:rPr lang="en-GB" sz="6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GB" sz="6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GB" sz="6000" b="1" dirty="0">
                <a:latin typeface="Sitka Subheading Semibold" pitchFamily="2" charset="0"/>
              </a:rPr>
            </a:br>
            <a:endParaRPr lang="en-GB" sz="4000" b="1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47994" y="221127"/>
            <a:ext cx="582851" cy="839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553915" y="2540977"/>
            <a:ext cx="1354016" cy="140677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154" y="346860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Subheading Semibold" pitchFamily="2" charset="0"/>
                <a:ea typeface="+mn-ea"/>
                <a:cs typeface="+mn-cs"/>
              </a:rPr>
              <a:t>GRĂDINIȚA CU PROGRAM PRELUNGIT NR.4 REGHIN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Subheading Semibold" pitchFamily="2" charset="0"/>
                <a:ea typeface="+mn-ea"/>
                <a:cs typeface="+mn-cs"/>
              </a:rPr>
              <a:t>STRUCTURĂ GRĂDINIȚA CU PROGRAM PRELUNGIT NR.2 REGHIN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1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2011" y="106164"/>
            <a:ext cx="9404723" cy="1400530"/>
          </a:xfrm>
        </p:spPr>
        <p:txBody>
          <a:bodyPr/>
          <a:lstStyle/>
          <a:p>
            <a:r>
              <a:rPr lang="ro-RO" sz="4400" b="1" dirty="0">
                <a:solidFill>
                  <a:schemeClr val="tx1"/>
                </a:solidFill>
              </a:rPr>
              <a:t>„Amintirea care rămâne în suflet”</a:t>
            </a:r>
            <a:endParaRPr lang="en-GB" dirty="0"/>
          </a:p>
        </p:txBody>
      </p:sp>
      <p:sp>
        <p:nvSpPr>
          <p:cNvPr id="7" name="4-Point Star 6"/>
          <p:cNvSpPr/>
          <p:nvPr/>
        </p:nvSpPr>
        <p:spPr>
          <a:xfrm>
            <a:off x="588504" y="256271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9835" y="1603540"/>
            <a:ext cx="62847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final,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-a așezat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grijă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-o „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poza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imaginară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”,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așezat-o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sufle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ț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acolo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lucrurile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dragi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un gest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simbolic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profund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care le-a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oferit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tuturor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sentimentul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prețuire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apartenență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4644" y="39437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Apoi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grij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ă,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responsabilitate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și blândețe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adunat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toate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materialele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 niște comori,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știind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lucru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poate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viață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activități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povești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pregătiți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creeze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cândva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altceva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...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încheiere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senină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emoție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5532360" y="3842504"/>
            <a:ext cx="767856" cy="69036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5529072" y="1371600"/>
            <a:ext cx="771144" cy="6250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20" y="992841"/>
            <a:ext cx="4444164" cy="113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110528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invitați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să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pătrundă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spațiu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simțirii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liniștii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săpun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primit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viață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împărtășind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iubire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recunoștință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bucurie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autentică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4466" y="-575413"/>
            <a:ext cx="11205841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„Baloane de iubire și bucurie- Baloane de săpun”         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0" y="194253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1" y="3158700"/>
            <a:ext cx="6324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părinte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un balon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săpun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gest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simplu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plin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lumină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Priveau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râdeau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se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oglindeau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trimiteau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baloane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iubire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reciprocă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5" name="4-Point Star 14"/>
          <p:cNvSpPr/>
          <p:nvPr/>
        </p:nvSpPr>
        <p:spPr>
          <a:xfrm>
            <a:off x="5396349" y="1038778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6706" y="53487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activitate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copilul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părintele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s-au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întâlnit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prezentul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deplin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5411590" y="5097692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5396349" y="2931373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77" y="1239841"/>
            <a:ext cx="4401388" cy="5156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40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6342" y="1112433"/>
            <a:ext cx="10594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un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zâmbet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un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gând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îmbrățișare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113" y="1808221"/>
            <a:ext cx="1056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Copilul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dăruia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un balon de săpun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părin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telui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Părintele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trimitea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înapoi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Un dialog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tăcut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cu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rost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despre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cât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mult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contează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„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împreună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8418" y="3901746"/>
            <a:ext cx="3435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Magia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dintre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8418" y="4650697"/>
            <a:ext cx="10093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săpun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era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...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		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 „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 TE IUBESC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adresat cu mult drag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atingere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lumină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părinte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legătură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întărită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zâmbete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stropi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fericire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2" name="4-Point Star 11"/>
          <p:cNvSpPr/>
          <p:nvPr/>
        </p:nvSpPr>
        <p:spPr>
          <a:xfrm>
            <a:off x="308985" y="1097536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238647" y="3864538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4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96117" y="0"/>
            <a:ext cx="10219682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„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Aripi de poveste – Eu și fluturele meu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”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915654" y="165232"/>
            <a:ext cx="834466" cy="7861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39" y="5494972"/>
            <a:ext cx="1183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pășit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spațiu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pregătit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simboluri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delicate: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lumină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muzică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blândă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🌼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centrul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întâlnirii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cerc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simbolic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în care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mare,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colorat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ca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simbol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transformării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al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libertății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bucuriei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interioare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🎶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 urmă,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ascultat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poveste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scurtă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despre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frumusețea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fiecărei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ființe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descoperă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aripile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570" y="1277142"/>
            <a:ext cx="5336930" cy="4217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144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44" y="654924"/>
            <a:ext cx="5501405" cy="4126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04444" y="5103674"/>
            <a:ext cx="11421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ctivitatea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inuat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un moment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dans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folosit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eșarfe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colorate și ușoare,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imitând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fluture care zboară liber, în ritmul muzicii.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mișcare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explorat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libertatea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gingășia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bucuria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aduse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primăvară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Acest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moment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introdus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atmosferă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pregătit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emoțional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pentru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activitatea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creativ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ă.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48" y="1481401"/>
            <a:ext cx="5621632" cy="3177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337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8" y="422031"/>
            <a:ext cx="4512651" cy="6016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917223" y="1866762"/>
            <a:ext cx="5600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primit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câte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decupat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varietate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materiale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liniște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creativă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și-a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decor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după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propriile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trăiri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inspirație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-a încurajat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exprimarea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liberă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fără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reguli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fixe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reflect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ând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stare, 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emoție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poveste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nespusă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15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89" y="453771"/>
            <a:ext cx="6586260" cy="4939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6525" y="5658593"/>
            <a:ext cx="116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ii au fost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invita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ți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privească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fluturele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să-i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nume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spună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privind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creația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răspunsuri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 fost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verbale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altele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doar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privire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zâmbet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totul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fost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validat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5" y="911332"/>
            <a:ext cx="4484077" cy="4087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793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67002" y="-478702"/>
            <a:ext cx="3142256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Concluzie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075" y="176237"/>
            <a:ext cx="1005927" cy="102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46" y="1299014"/>
            <a:ext cx="1005927" cy="1024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28" y="1953071"/>
            <a:ext cx="116277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Activitățile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desfășurate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„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Baloane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săpun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”, „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Floarea mea, 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g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rădina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mea</a:t>
            </a: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, bucuria mea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”, 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„ Aripi de poveste- Eu și fluturele meu”,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avut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un fir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roșu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comun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conectarea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autentică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dintre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copil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adult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lume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prin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trăire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creație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emoție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Prin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joc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simbolic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interacțiune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afectivă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expresie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personală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copiii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fost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încurajați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exprime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gândurile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creeze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cu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sens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descopere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bucuria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apartenenței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Împărtășind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aceste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experiențe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cu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părinții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am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construit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împreună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punți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iubire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siguranță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dezvoltare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armonioasă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prstClr val="white"/>
                </a:solidFill>
                <a:latin typeface="Century Gothic"/>
              </a:rPr>
              <a:t>	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Fiecare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moment 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fost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sămânță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lumină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sădită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cu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grijă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sufletul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copilului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și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lăsată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să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înflorească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94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1" y="-165735"/>
            <a:ext cx="6558250" cy="595596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94781" y="5973574"/>
            <a:ext cx="5742597" cy="795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Vă mulțumim!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95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846" y="268075"/>
            <a:ext cx="11060723" cy="1833283"/>
          </a:xfrm>
        </p:spPr>
        <p:txBody>
          <a:bodyPr/>
          <a:lstStyle/>
          <a:p>
            <a:pPr algn="ctr"/>
            <a:r>
              <a:rPr lang="ro-RO" sz="5400" b="1" dirty="0">
                <a:solidFill>
                  <a:schemeClr val="tx1"/>
                </a:solidFill>
              </a:rPr>
              <a:t>Exemple de bune practici cu elemente din </a:t>
            </a:r>
            <a:br>
              <a:rPr lang="ro-RO" sz="5400" b="1" dirty="0">
                <a:solidFill>
                  <a:schemeClr val="tx1"/>
                </a:solidFill>
              </a:rPr>
            </a:br>
            <a:r>
              <a:rPr lang="ro-RO" sz="5400" b="1" dirty="0">
                <a:solidFill>
                  <a:schemeClr val="tx1"/>
                </a:solidFill>
              </a:rPr>
              <a:t>Pedagogia Franz Kett</a:t>
            </a:r>
            <a:br>
              <a:rPr lang="ro-RO" sz="5400" b="1" dirty="0">
                <a:solidFill>
                  <a:schemeClr val="accent1"/>
                </a:solidFill>
              </a:rPr>
            </a:br>
            <a:br>
              <a:rPr lang="ro-RO" sz="5400" b="1" dirty="0">
                <a:solidFill>
                  <a:schemeClr val="accent1"/>
                </a:solidFill>
              </a:rPr>
            </a:br>
            <a:r>
              <a:rPr lang="ro-RO" sz="5400" b="1" dirty="0">
                <a:solidFill>
                  <a:schemeClr val="accent1"/>
                </a:solidFill>
              </a:rPr>
              <a:t>    </a:t>
            </a:r>
            <a:r>
              <a:rPr lang="ro-RO" sz="4800" b="1" dirty="0">
                <a:solidFill>
                  <a:srgbClr val="92D050"/>
                </a:solidFill>
              </a:rPr>
              <a:t>Metodă pedagogică și 					 			                 spirituală</a:t>
            </a:r>
            <a:br>
              <a:rPr lang="ro-RO" sz="4800" b="1" dirty="0">
                <a:solidFill>
                  <a:srgbClr val="92D050"/>
                </a:solidFill>
              </a:rPr>
            </a:br>
            <a:r>
              <a:rPr lang="ro-RO" sz="4800" b="1" dirty="0">
                <a:solidFill>
                  <a:srgbClr val="92D050"/>
                </a:solidFill>
              </a:rPr>
              <a:t>			orientată spre găsirea sensului</a:t>
            </a:r>
            <a:endParaRPr lang="en-GB" sz="48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Materiale educaționale pentru Pedagogia Franz K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369" y="1644162"/>
            <a:ext cx="3631223" cy="3680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8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537" y="371107"/>
            <a:ext cx="9404723" cy="1400530"/>
          </a:xfrm>
        </p:spPr>
        <p:txBody>
          <a:bodyPr/>
          <a:lstStyle/>
          <a:p>
            <a:r>
              <a:rPr lang="ro-RO" sz="4400" b="1" dirty="0">
                <a:solidFill>
                  <a:schemeClr val="tx1"/>
                </a:solidFill>
              </a:rPr>
              <a:t>	„Floarea mea, grădina mea, bucuria mea”</a:t>
            </a:r>
            <a:endParaRPr lang="en-GB" dirty="0"/>
          </a:p>
        </p:txBody>
      </p:sp>
      <p:sp>
        <p:nvSpPr>
          <p:cNvPr id="6" name="4-Point Star 5"/>
          <p:cNvSpPr/>
          <p:nvPr/>
        </p:nvSpPr>
        <p:spPr>
          <a:xfrm>
            <a:off x="633948" y="371107"/>
            <a:ext cx="918919" cy="9319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1816" y="1726946"/>
            <a:ext cx="1014081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Grupa Buburuzelor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Profesori pentru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educație timpurie: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Moldoveanu Alina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  Șerban Ionela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74519" y="2402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72" y="2789818"/>
            <a:ext cx="6399968" cy="3699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011" y="1902524"/>
            <a:ext cx="2147822" cy="19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9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41461">
            <a:off x="267924" y="1203576"/>
            <a:ext cx="5279321" cy="5576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578031" y="2576035"/>
            <a:ext cx="63509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Activitatea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început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cercul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mare,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a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șezat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simboluri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primăverii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soarele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cald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păsări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zbor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flori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colorate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crud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bucurie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vie.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intrat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într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începuturilor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renașterii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64330" y="-1988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Cercul vieții de primăvară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323052" y="403534"/>
            <a:ext cx="918919" cy="9319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7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18" y="1853248"/>
            <a:ext cx="5129785" cy="3847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24" y="174295"/>
            <a:ext cx="4390331" cy="5853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2159" y="6028069"/>
            <a:ext cx="11531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liniștea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dimineți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blânde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invitați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să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pășească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florilor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începutul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călătorii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suflet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mic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privit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grădină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devenire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4400" b="1" dirty="0">
                <a:solidFill>
                  <a:schemeClr val="tx1"/>
                </a:solidFill>
              </a:rPr>
              <a:t>   „Culori din suflet, </a:t>
            </a:r>
            <a:br>
              <a:rPr lang="ro-RO" sz="4400" b="1" dirty="0">
                <a:solidFill>
                  <a:schemeClr val="tx1"/>
                </a:solidFill>
              </a:rPr>
            </a:br>
            <a:r>
              <a:rPr lang="ro-RO" sz="4400" b="1" dirty="0">
                <a:solidFill>
                  <a:schemeClr val="tx1"/>
                </a:solidFill>
              </a:rPr>
              <a:t>        flori din inimă”</a:t>
            </a:r>
            <a:endParaRPr lang="en-GB" dirty="0"/>
          </a:p>
        </p:txBody>
      </p:sp>
      <p:sp>
        <p:nvSpPr>
          <p:cNvPr id="8" name="4-Point Star 7"/>
          <p:cNvSpPr/>
          <p:nvPr/>
        </p:nvSpPr>
        <p:spPr>
          <a:xfrm>
            <a:off x="186651" y="452718"/>
            <a:ext cx="918919" cy="9319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4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63" y="1513034"/>
            <a:ext cx="2699238" cy="3910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007" y="1441224"/>
            <a:ext cx="5337370" cy="4003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13034"/>
            <a:ext cx="2898234" cy="3864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02" y="305576"/>
            <a:ext cx="1005927" cy="10242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190" y="5511158"/>
            <a:ext cx="11790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gândul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natură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frumos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viața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prinde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ales, au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combinat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așezat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etală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petală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grădina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contur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grădină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unică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asemenea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floare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mult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decât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decorațiune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emoție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poveste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tăcută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fărâmă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lumea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copilului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creație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-au așezat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gânduri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trăiri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vise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3845" y="20884"/>
            <a:ext cx="10716301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                     Au înflorit în joacă...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„Floarea mea, grădina mea, bucuria mea”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77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71" y="140683"/>
            <a:ext cx="9404723" cy="1400530"/>
          </a:xfrm>
        </p:spPr>
        <p:txBody>
          <a:bodyPr/>
          <a:lstStyle/>
          <a:p>
            <a:r>
              <a:rPr lang="ro-RO" sz="4400" b="1" dirty="0">
                <a:solidFill>
                  <a:schemeClr val="tx1"/>
                </a:solidFill>
              </a:rPr>
              <a:t>„</a:t>
            </a:r>
            <a:r>
              <a:rPr lang="en-GB" sz="4400" b="1" dirty="0" err="1">
                <a:solidFill>
                  <a:schemeClr val="tx1"/>
                </a:solidFill>
              </a:rPr>
              <a:t>Baloane</a:t>
            </a:r>
            <a:r>
              <a:rPr lang="en-GB" sz="4400" b="1" dirty="0">
                <a:solidFill>
                  <a:schemeClr val="tx1"/>
                </a:solidFill>
              </a:rPr>
              <a:t> de s</a:t>
            </a:r>
            <a:r>
              <a:rPr lang="ro-RO" sz="4400" b="1" dirty="0">
                <a:solidFill>
                  <a:schemeClr val="tx1"/>
                </a:solidFill>
              </a:rPr>
              <a:t>ăpun”</a:t>
            </a:r>
            <a:br>
              <a:rPr lang="ro-RO" sz="4400" b="1" dirty="0">
                <a:solidFill>
                  <a:schemeClr val="tx1"/>
                </a:solidFill>
              </a:rPr>
            </a:br>
            <a:r>
              <a:rPr lang="ro-RO" sz="4400" b="1" dirty="0">
                <a:solidFill>
                  <a:schemeClr val="tx1"/>
                </a:solidFill>
              </a:rPr>
              <a:t>Împreună, în bucurie și joacă</a:t>
            </a:r>
            <a:endParaRPr lang="en-GB" dirty="0"/>
          </a:p>
        </p:txBody>
      </p:sp>
      <p:sp>
        <p:nvSpPr>
          <p:cNvPr id="6" name="4-Point Star 5"/>
          <p:cNvSpPr/>
          <p:nvPr/>
        </p:nvSpPr>
        <p:spPr>
          <a:xfrm>
            <a:off x="323052" y="403534"/>
            <a:ext cx="918919" cy="9319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06824" y="1940813"/>
            <a:ext cx="1014081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Grupa Buburuzelor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Profesori pentru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educație timpurie: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  Moldoveanu Alina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                  Șerban Ionela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74519" y="2402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 descr="Premium Vector | Ladybug blowing bubbles cartoon vector illustr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D1"/>
              </a:clrFrom>
              <a:clrTo>
                <a:srgbClr val="FFCC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375" y="-202507"/>
            <a:ext cx="4286638" cy="42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27" y="2641078"/>
            <a:ext cx="5203156" cy="3467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95129" y="6231336"/>
            <a:ext cx="918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sesiune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meditativă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joacă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pentru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adulți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4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" b="-1332"/>
          <a:stretch/>
        </p:blipFill>
        <p:spPr>
          <a:xfrm>
            <a:off x="525928" y="1549037"/>
            <a:ext cx="7088818" cy="4721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179620" y="384143"/>
            <a:ext cx="1008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activitate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inspirată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pedagogia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Franz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Kett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mișcare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trăit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profunzime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bucuria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a fi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văzut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ascultat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iubit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96" y="249914"/>
            <a:ext cx="1012024" cy="1024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265" y="1165984"/>
            <a:ext cx="2615536" cy="2316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392" y="4048521"/>
            <a:ext cx="3174022" cy="2668271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062961" y="3253152"/>
            <a:ext cx="5862795" cy="795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Salut, amice!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99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4" y="1418888"/>
            <a:ext cx="5742876" cy="43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97324" y="376770"/>
            <a:ext cx="973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liniștea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creativă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decorat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propriul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exprimându-și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emoția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unicitatea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și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formă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81" y="229492"/>
            <a:ext cx="929684" cy="94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211" y="1394648"/>
            <a:ext cx="5781577" cy="43313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77845" y="5849138"/>
            <a:ext cx="1143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Fiecare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propriului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gând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devenit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oglindă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sufletului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său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tăcerea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vorbește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mâinile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inima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simțea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cu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culoare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copilul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pus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în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balon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cuvintele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nu pot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spune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8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1123</Words>
  <Application>Microsoft Office PowerPoint</Application>
  <PresentationFormat>Ecran lat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4" baseType="lpstr">
      <vt:lpstr>Arial Rounded MT Bold</vt:lpstr>
      <vt:lpstr>Cambria Math</vt:lpstr>
      <vt:lpstr>Century Gothic</vt:lpstr>
      <vt:lpstr>Sitka Subheading Semibold</vt:lpstr>
      <vt:lpstr>Wingdings 3</vt:lpstr>
      <vt:lpstr>Ion</vt:lpstr>
      <vt:lpstr>   Ateliere de povești simbolice ,,O zi în lumea emoțiilor și a relațiilor”   </vt:lpstr>
      <vt:lpstr>Exemple de bune practici cu elemente din  Pedagogia Franz Kett      Metodă pedagogică și                           spirituală    orientată spre găsirea sensului</vt:lpstr>
      <vt:lpstr> „Floarea mea, grădina mea, bucuria mea”</vt:lpstr>
      <vt:lpstr>Prezentare PowerPoint</vt:lpstr>
      <vt:lpstr>   „Culori din suflet,          flori din inimă”</vt:lpstr>
      <vt:lpstr>Prezentare PowerPoint</vt:lpstr>
      <vt:lpstr>„Baloane de săpun” Împreună, în bucurie și joacă</vt:lpstr>
      <vt:lpstr>Prezentare PowerPoint</vt:lpstr>
      <vt:lpstr>Prezentare PowerPoint</vt:lpstr>
      <vt:lpstr>„Amintirea care rămâne în suflet”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Ateliere de povești simbolice ,,O zi în lumea emoțiilor și a relațiilor”</dc:title>
  <dc:creator>Serban Catalin</dc:creator>
  <cp:lastModifiedBy>daniela moldovan</cp:lastModifiedBy>
  <cp:revision>10</cp:revision>
  <dcterms:created xsi:type="dcterms:W3CDTF">2025-04-23T17:14:09Z</dcterms:created>
  <dcterms:modified xsi:type="dcterms:W3CDTF">2025-05-08T14:16:33Z</dcterms:modified>
</cp:coreProperties>
</file>